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E65C6C-619F-482C-B739-B8083CC6C64A}">
  <a:tblStyle styleId="{2CE65C6C-619F-482C-B739-B8083CC6C64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24" Type="http://schemas.openxmlformats.org/officeDocument/2006/relationships/slide" Target="slides/slide17.xml"/><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2"/>
          <p:cNvSpPr/>
          <p:nvPr>
            <p:ph idx="2" type="pic"/>
          </p:nvPr>
        </p:nvSpPr>
        <p:spPr>
          <a:xfrm>
            <a:off x="5183188" y="987425"/>
            <a:ext cx="6172200" cy="4873625"/>
          </a:xfrm>
          <a:prstGeom prst="rect">
            <a:avLst/>
          </a:prstGeom>
          <a:noFill/>
          <a:ln>
            <a:noFill/>
          </a:ln>
        </p:spPr>
      </p:sp>
      <p:sp>
        <p:nvSpPr>
          <p:cNvPr id="139" name="Google Shape;139;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1" name="Shape 161"/>
        <p:cNvGrpSpPr/>
        <p:nvPr/>
      </p:nvGrpSpPr>
      <p:grpSpPr>
        <a:xfrm>
          <a:off x="0" y="0"/>
          <a:ext cx="0" cy="0"/>
          <a:chOff x="0" y="0"/>
          <a:chExt cx="0" cy="0"/>
        </a:xfrm>
      </p:grpSpPr>
      <p:sp>
        <p:nvSpPr>
          <p:cNvPr id="162" name="Google Shape;1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5" name="Shape 165"/>
        <p:cNvGrpSpPr/>
        <p:nvPr/>
      </p:nvGrpSpPr>
      <p:grpSpPr>
        <a:xfrm>
          <a:off x="0" y="0"/>
          <a:ext cx="0" cy="0"/>
          <a:chOff x="0" y="0"/>
          <a:chExt cx="0" cy="0"/>
        </a:xfrm>
      </p:grpSpPr>
      <p:sp>
        <p:nvSpPr>
          <p:cNvPr id="166" name="Google Shape;16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8" name="Google Shape;16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1" name="Shape 171"/>
        <p:cNvGrpSpPr/>
        <p:nvPr/>
      </p:nvGrpSpPr>
      <p:grpSpPr>
        <a:xfrm>
          <a:off x="0" y="0"/>
          <a:ext cx="0" cy="0"/>
          <a:chOff x="0" y="0"/>
          <a:chExt cx="0" cy="0"/>
        </a:xfrm>
      </p:grpSpPr>
      <p:sp>
        <p:nvSpPr>
          <p:cNvPr id="172" name="Google Shape;17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7" name="Shape 177"/>
        <p:cNvGrpSpPr/>
        <p:nvPr/>
      </p:nvGrpSpPr>
      <p:grpSpPr>
        <a:xfrm>
          <a:off x="0" y="0"/>
          <a:ext cx="0" cy="0"/>
          <a:chOff x="0" y="0"/>
          <a:chExt cx="0" cy="0"/>
        </a:xfrm>
      </p:grpSpPr>
      <p:sp>
        <p:nvSpPr>
          <p:cNvPr id="178" name="Google Shape;178;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0" name="Google Shape;18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3" name="Shape 183"/>
        <p:cNvGrpSpPr/>
        <p:nvPr/>
      </p:nvGrpSpPr>
      <p:grpSpPr>
        <a:xfrm>
          <a:off x="0" y="0"/>
          <a:ext cx="0" cy="0"/>
          <a:chOff x="0" y="0"/>
          <a:chExt cx="0" cy="0"/>
        </a:xfrm>
      </p:grpSpPr>
      <p:sp>
        <p:nvSpPr>
          <p:cNvPr id="184" name="Google Shape;18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0" name="Shape 190"/>
        <p:cNvGrpSpPr/>
        <p:nvPr/>
      </p:nvGrpSpPr>
      <p:grpSpPr>
        <a:xfrm>
          <a:off x="0" y="0"/>
          <a:ext cx="0" cy="0"/>
          <a:chOff x="0" y="0"/>
          <a:chExt cx="0" cy="0"/>
        </a:xfrm>
      </p:grpSpPr>
      <p:sp>
        <p:nvSpPr>
          <p:cNvPr id="191" name="Google Shape;191;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3" name="Google Shape;193;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5" name="Google Shape;195;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4" name="Shape 204"/>
        <p:cNvGrpSpPr/>
        <p:nvPr/>
      </p:nvGrpSpPr>
      <p:grpSpPr>
        <a:xfrm>
          <a:off x="0" y="0"/>
          <a:ext cx="0" cy="0"/>
          <a:chOff x="0" y="0"/>
          <a:chExt cx="0" cy="0"/>
        </a:xfrm>
      </p:grpSpPr>
      <p:sp>
        <p:nvSpPr>
          <p:cNvPr id="205" name="Google Shape;205;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7" name="Google Shape;207;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8" name="Google Shape;20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1" name="Shape 211"/>
        <p:cNvGrpSpPr/>
        <p:nvPr/>
      </p:nvGrpSpPr>
      <p:grpSpPr>
        <a:xfrm>
          <a:off x="0" y="0"/>
          <a:ext cx="0" cy="0"/>
          <a:chOff x="0" y="0"/>
          <a:chExt cx="0" cy="0"/>
        </a:xfrm>
      </p:grpSpPr>
      <p:sp>
        <p:nvSpPr>
          <p:cNvPr id="212" name="Google Shape;21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34"/>
          <p:cNvSpPr/>
          <p:nvPr>
            <p:ph idx="2" type="pic"/>
          </p:nvPr>
        </p:nvSpPr>
        <p:spPr>
          <a:xfrm>
            <a:off x="5183188" y="987425"/>
            <a:ext cx="6172200" cy="4873625"/>
          </a:xfrm>
          <a:prstGeom prst="rect">
            <a:avLst/>
          </a:prstGeom>
          <a:noFill/>
          <a:ln>
            <a:noFill/>
          </a:ln>
        </p:spPr>
      </p:sp>
      <p:sp>
        <p:nvSpPr>
          <p:cNvPr id="214" name="Google Shape;214;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5" name="Google Shape;21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8" name="Shape 218"/>
        <p:cNvGrpSpPr/>
        <p:nvPr/>
      </p:nvGrpSpPr>
      <p:grpSpPr>
        <a:xfrm>
          <a:off x="0" y="0"/>
          <a:ext cx="0" cy="0"/>
          <a:chOff x="0" y="0"/>
          <a:chExt cx="0" cy="0"/>
        </a:xfrm>
      </p:grpSpPr>
      <p:sp>
        <p:nvSpPr>
          <p:cNvPr id="219" name="Google Shape;21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4" name="Shape 224"/>
        <p:cNvGrpSpPr/>
        <p:nvPr/>
      </p:nvGrpSpPr>
      <p:grpSpPr>
        <a:xfrm>
          <a:off x="0" y="0"/>
          <a:ext cx="0" cy="0"/>
          <a:chOff x="0" y="0"/>
          <a:chExt cx="0" cy="0"/>
        </a:xfrm>
      </p:grpSpPr>
      <p:sp>
        <p:nvSpPr>
          <p:cNvPr id="225" name="Google Shape;225;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7" name="Google Shape;15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9" name="Google Shape;15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0" name="Google Shape;16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7"/>
          <p:cNvPicPr preferRelativeResize="0"/>
          <p:nvPr/>
        </p:nvPicPr>
        <p:blipFill rotWithShape="1">
          <a:blip r:embed="rId3">
            <a:alphaModFix/>
          </a:blip>
          <a:srcRect b="0" l="0" r="0" t="0"/>
          <a:stretch/>
        </p:blipFill>
        <p:spPr>
          <a:xfrm>
            <a:off x="2442575" y="595827"/>
            <a:ext cx="7302674" cy="56695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6"/>
          <p:cNvSpPr/>
          <p:nvPr/>
        </p:nvSpPr>
        <p:spPr>
          <a:xfrm>
            <a:off x="477078" y="-1"/>
            <a:ext cx="6380922" cy="65556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You may have noticed, however, that the fifth category, which is included in the first tablet, is the category to honour father and mother, which would seem to concern relationships between people.</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The rabbis teach that our parents are our creators and stand in a relationship to us akin to our relationship to the divine.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These two tablets are parallel and equal: duties to God are not more important than duties to people, nor are duties to people more important than duties to God.</a:t>
            </a:r>
            <a:endParaRPr b="0" i="0" sz="2800" u="none" cap="none" strike="noStrike">
              <a:solidFill>
                <a:srgbClr val="FF0000"/>
              </a:solidFill>
              <a:latin typeface="Calibri"/>
              <a:ea typeface="Calibri"/>
              <a:cs typeface="Calibri"/>
              <a:sym typeface="Calibri"/>
            </a:endParaRPr>
          </a:p>
        </p:txBody>
      </p:sp>
      <p:pic>
        <p:nvPicPr>
          <p:cNvPr id="297" name="Google Shape;297;p46"/>
          <p:cNvPicPr preferRelativeResize="0"/>
          <p:nvPr/>
        </p:nvPicPr>
        <p:blipFill rotWithShape="1">
          <a:blip r:embed="rId3">
            <a:alphaModFix/>
          </a:blip>
          <a:srcRect b="0" l="0" r="0" t="0"/>
          <a:stretch/>
        </p:blipFill>
        <p:spPr>
          <a:xfrm>
            <a:off x="7239280" y="403680"/>
            <a:ext cx="4299769" cy="2852180"/>
          </a:xfrm>
          <a:prstGeom prst="rect">
            <a:avLst/>
          </a:prstGeom>
          <a:noFill/>
          <a:ln>
            <a:noFill/>
          </a:ln>
        </p:spPr>
      </p:pic>
      <p:pic>
        <p:nvPicPr>
          <p:cNvPr id="298" name="Google Shape;298;p46"/>
          <p:cNvPicPr preferRelativeResize="0"/>
          <p:nvPr/>
        </p:nvPicPr>
        <p:blipFill rotWithShape="1">
          <a:blip r:embed="rId4">
            <a:alphaModFix/>
          </a:blip>
          <a:srcRect b="0" l="0" r="0" t="0"/>
          <a:stretch/>
        </p:blipFill>
        <p:spPr>
          <a:xfrm>
            <a:off x="7443524" y="3925630"/>
            <a:ext cx="3301344" cy="24161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2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7"/>
          <p:cNvSpPr/>
          <p:nvPr/>
        </p:nvSpPr>
        <p:spPr>
          <a:xfrm>
            <a:off x="368710" y="0"/>
            <a:ext cx="7964129" cy="64017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The two tablets or "Ten Commandments," are believed to be the words that the Creator Himself wrote on the two stone tablets that Moses brought down from Mount Sinai (Ex. 31:18).</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Interestingly in the Torah, these words are never referred to as the Ten Commandments!</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rPr b="0" i="0" lang="en-GB" sz="2800" u="none" cap="none" strike="noStrike">
                <a:solidFill>
                  <a:schemeClr val="dk1"/>
                </a:solidFill>
                <a:latin typeface="Calibri"/>
                <a:ea typeface="Calibri"/>
                <a:cs typeface="Calibri"/>
                <a:sym typeface="Calibri"/>
              </a:rPr>
              <a:t>In rabbinical texts, they are referred to as Aseret ha-Dibrot, meaning word, speak or thing; </a:t>
            </a:r>
            <a:r>
              <a:rPr b="0" i="0" lang="en-GB" sz="2800" u="none" cap="none" strike="noStrike">
                <a:solidFill>
                  <a:srgbClr val="000000"/>
                </a:solidFill>
                <a:latin typeface="Calibri"/>
                <a:ea typeface="Calibri"/>
                <a:cs typeface="Calibri"/>
                <a:sym typeface="Calibri"/>
              </a:rPr>
              <a:t>thus, the phrase is accurately translated as the “the ten Sayings or ten Statements or ten declarations, or even the ten things” but not as the Ten Commandments.</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4" name="Google Shape;304;p47"/>
          <p:cNvSpPr/>
          <p:nvPr/>
        </p:nvSpPr>
        <p:spPr>
          <a:xfrm>
            <a:off x="8563587" y="1923547"/>
            <a:ext cx="3347884" cy="1866788"/>
          </a:xfrm>
          <a:prstGeom prst="cloudCallout">
            <a:avLst>
              <a:gd fmla="val -94401" name="adj1"/>
              <a:gd fmla="val 32478" name="adj2"/>
            </a:avLst>
          </a:prstGeom>
          <a:no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3600"/>
              <a:buFont typeface="Calibri"/>
              <a:buNone/>
            </a:pPr>
            <a:r>
              <a:rPr b="1" i="0" lang="en-GB" sz="3600" u="none" cap="none" strike="noStrike">
                <a:solidFill>
                  <a:srgbClr val="00B050"/>
                </a:solidFill>
                <a:latin typeface="Calibri"/>
                <a:ea typeface="Calibri"/>
                <a:cs typeface="Calibri"/>
                <a:sym typeface="Calibri"/>
              </a:rPr>
              <a:t>Why</a:t>
            </a:r>
            <a:r>
              <a:rPr b="1" i="0" lang="en-GB" sz="1800" u="none" cap="none" strike="noStrike">
                <a:solidFill>
                  <a:srgbClr val="FFFFFF"/>
                </a:solidFill>
                <a:latin typeface="Calibri"/>
                <a:ea typeface="Calibri"/>
                <a:cs typeface="Calibri"/>
                <a:sym typeface="Calibri"/>
              </a:rPr>
              <a:t>y</a:t>
            </a:r>
            <a:r>
              <a:rPr b="0" i="0" lang="en-GB" sz="1800" u="none" cap="none" strike="noStrike">
                <a:solidFill>
                  <a:srgbClr val="FFFFFF"/>
                </a:solidFill>
                <a:latin typeface="Calibri"/>
                <a:ea typeface="Calibri"/>
                <a:cs typeface="Calibri"/>
                <a:sym typeface="Calibri"/>
              </a:rPr>
              <a:t>?</a:t>
            </a:r>
            <a:endParaRPr b="0" i="0" sz="1800" u="none" cap="none" strike="noStrike">
              <a:solidFill>
                <a:srgbClr val="FFFFFF"/>
              </a:solidFill>
              <a:latin typeface="Calibri"/>
              <a:ea typeface="Calibri"/>
              <a:cs typeface="Calibri"/>
              <a:sym typeface="Calibri"/>
            </a:endParaRPr>
          </a:p>
        </p:txBody>
      </p:sp>
      <p:pic>
        <p:nvPicPr>
          <p:cNvPr id="305" name="Google Shape;305;p47"/>
          <p:cNvPicPr preferRelativeResize="0"/>
          <p:nvPr/>
        </p:nvPicPr>
        <p:blipFill rotWithShape="1">
          <a:blip r:embed="rId3">
            <a:alphaModFix/>
          </a:blip>
          <a:srcRect b="0" l="0" r="0" t="0"/>
          <a:stretch/>
        </p:blipFill>
        <p:spPr>
          <a:xfrm>
            <a:off x="8563587" y="4061030"/>
            <a:ext cx="3353110" cy="16318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500"/>
                                        <p:tgtEl>
                                          <p:spTgt spid="30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8"/>
          <p:cNvSpPr/>
          <p:nvPr/>
        </p:nvSpPr>
        <p:spPr>
          <a:xfrm>
            <a:off x="191729" y="233516"/>
            <a:ext cx="9661719" cy="65556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According to Jewish tradition, </a:t>
            </a:r>
            <a:r>
              <a:rPr b="0" i="0" lang="en-GB" sz="2800" u="none" cap="none" strike="noStrike">
                <a:solidFill>
                  <a:srgbClr val="FF0000"/>
                </a:solidFill>
                <a:latin typeface="Calibri"/>
                <a:ea typeface="Calibri"/>
                <a:cs typeface="Calibri"/>
                <a:sym typeface="Calibri"/>
              </a:rPr>
              <a:t>God gave the Jewish people 613 mitzvot (commandments).</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FF0000"/>
              </a:solidFill>
              <a:latin typeface="Calibri"/>
              <a:ea typeface="Calibri"/>
              <a:cs typeface="Calibri"/>
              <a:sym typeface="Calibri"/>
            </a:endParaRPr>
          </a:p>
          <a:p>
            <a:pPr indent="0" lvl="0" marL="0" marR="0" rtl="0" algn="l">
              <a:spcBef>
                <a:spcPts val="0"/>
              </a:spcBef>
              <a:spcAft>
                <a:spcPts val="0"/>
              </a:spcAft>
              <a:buNone/>
            </a:pPr>
            <a:r>
              <a:rPr b="0" i="0" lang="en-GB" sz="2800" u="none" cap="none" strike="noStrike">
                <a:solidFill>
                  <a:srgbClr val="FF0000"/>
                </a:solidFill>
                <a:latin typeface="Calibri"/>
                <a:ea typeface="Calibri"/>
                <a:cs typeface="Calibri"/>
                <a:sym typeface="Calibri"/>
              </a:rPr>
              <a:t>All 613 of those mitzvot are equally sacred, equally binding and equally the word of God. </a:t>
            </a:r>
            <a:r>
              <a:rPr lang="en-GB" sz="2800">
                <a:solidFill>
                  <a:srgbClr val="FF0000"/>
                </a:solidFill>
                <a:latin typeface="Calibri"/>
                <a:ea typeface="Calibri"/>
                <a:cs typeface="Calibri"/>
                <a:sym typeface="Calibri"/>
              </a:rPr>
              <a:t>248 positives: You shall and 365 negatives: You shall not.</a:t>
            </a:r>
            <a:endParaRPr sz="2800">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All of these mitzvot are treated as equally important, because human beings, with our limited understanding of the universe, have no way of knowing which mitzvot are more important in the eyes of the Creator.</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One Jewish text teaches "Be as meticulous in performing a 'minor' mitzvah as you are with a 'major' one, because you don't know what kind of reward you'll get for various mitzvot."</a:t>
            </a:r>
            <a:endParaRPr b="0" i="0" sz="1800" u="none" cap="none" strike="noStrike">
              <a:solidFill>
                <a:srgbClr val="000000"/>
              </a:solidFill>
              <a:latin typeface="Calibri"/>
              <a:ea typeface="Calibri"/>
              <a:cs typeface="Calibri"/>
              <a:sym typeface="Calibri"/>
            </a:endParaRPr>
          </a:p>
        </p:txBody>
      </p:sp>
      <p:pic>
        <p:nvPicPr>
          <p:cNvPr id="311" name="Google Shape;311;p48"/>
          <p:cNvPicPr preferRelativeResize="0"/>
          <p:nvPr/>
        </p:nvPicPr>
        <p:blipFill rotWithShape="1">
          <a:blip r:embed="rId3">
            <a:alphaModFix/>
          </a:blip>
          <a:srcRect b="0" l="0" r="0" t="0"/>
          <a:stretch/>
        </p:blipFill>
        <p:spPr>
          <a:xfrm>
            <a:off x="10017297" y="233516"/>
            <a:ext cx="1906689" cy="22937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49"/>
          <p:cNvPicPr preferRelativeResize="0"/>
          <p:nvPr/>
        </p:nvPicPr>
        <p:blipFill rotWithShape="1">
          <a:blip r:embed="rId3">
            <a:alphaModFix/>
          </a:blip>
          <a:srcRect b="0" l="0" r="0" t="0"/>
          <a:stretch/>
        </p:blipFill>
        <p:spPr>
          <a:xfrm>
            <a:off x="266994" y="96513"/>
            <a:ext cx="3090115" cy="3025060"/>
          </a:xfrm>
          <a:prstGeom prst="rect">
            <a:avLst/>
          </a:prstGeom>
          <a:noFill/>
          <a:ln>
            <a:noFill/>
          </a:ln>
        </p:spPr>
      </p:pic>
      <p:sp>
        <p:nvSpPr>
          <p:cNvPr id="317" name="Google Shape;317;p49"/>
          <p:cNvSpPr/>
          <p:nvPr/>
        </p:nvSpPr>
        <p:spPr>
          <a:xfrm>
            <a:off x="1317185" y="2674344"/>
            <a:ext cx="6124139" cy="3931407"/>
          </a:xfrm>
          <a:prstGeom prst="wedgeRectCallout">
            <a:avLst>
              <a:gd fmla="val -58861" name="adj1"/>
              <a:gd fmla="val -92598" name="adj2"/>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Simplified Arabic"/>
              <a:buNone/>
            </a:pPr>
            <a:r>
              <a:rPr b="1" i="0" lang="en-GB" sz="2400" u="none" cap="none" strike="noStrike">
                <a:solidFill>
                  <a:srgbClr val="000000"/>
                </a:solidFill>
                <a:latin typeface="Simplified Arabic"/>
                <a:ea typeface="Simplified Arabic"/>
                <a:cs typeface="Simplified Arabic"/>
                <a:sym typeface="Simplified Arabic"/>
              </a:rPr>
              <a:t>“Our journey through life is an exciting yet hazardous experience. The greatest danger we face is to travel without a map. The key to navigate every step of the way and to successfully arrive at our destination, it is essential that we read, study and understand the map’s instructions and symbols.</a:t>
            </a:r>
            <a:endParaRPr/>
          </a:p>
          <a:p>
            <a:pPr indent="0" lvl="0" marL="0" marR="0" rtl="0" algn="ctr">
              <a:lnSpc>
                <a:spcPct val="100000"/>
              </a:lnSpc>
              <a:spcBef>
                <a:spcPts val="0"/>
              </a:spcBef>
              <a:spcAft>
                <a:spcPts val="0"/>
              </a:spcAft>
              <a:buClr>
                <a:srgbClr val="000000"/>
              </a:buClr>
              <a:buSzPts val="2400"/>
              <a:buFont typeface="Simplified Arabic"/>
              <a:buNone/>
            </a:pPr>
            <a:r>
              <a:rPr b="1" i="0" lang="en-GB" sz="2400" u="none" cap="none" strike="noStrike">
                <a:solidFill>
                  <a:srgbClr val="000000"/>
                </a:solidFill>
                <a:latin typeface="Simplified Arabic"/>
                <a:ea typeface="Simplified Arabic"/>
                <a:cs typeface="Simplified Arabic"/>
                <a:sym typeface="Simplified Arabic"/>
              </a:rPr>
              <a:t>Torah is the “map of life” whose laws are the 613 Commandments.” </a:t>
            </a:r>
            <a:endParaRPr b="1" i="0" sz="2400" u="none" cap="none" strike="noStrike">
              <a:solidFill>
                <a:srgbClr val="000000"/>
              </a:solidFill>
              <a:latin typeface="Simplified Arabic"/>
              <a:ea typeface="Simplified Arabic"/>
              <a:cs typeface="Simplified Arabic"/>
              <a:sym typeface="Simplified Arabic"/>
            </a:endParaRPr>
          </a:p>
          <a:p>
            <a:pPr indent="0" lvl="0" marL="0" marR="0" rtl="0" algn="ctr">
              <a:lnSpc>
                <a:spcPct val="100000"/>
              </a:lnSpc>
              <a:spcBef>
                <a:spcPts val="0"/>
              </a:spcBef>
              <a:spcAft>
                <a:spcPts val="0"/>
              </a:spcAft>
              <a:buClr>
                <a:srgbClr val="2E75B5"/>
              </a:buClr>
              <a:buSzPts val="2400"/>
              <a:buFont typeface="Simplified Arabic"/>
              <a:buNone/>
            </a:pPr>
            <a:r>
              <a:rPr b="1" i="0" lang="en-GB" sz="2400" u="none" cap="none" strike="noStrike">
                <a:solidFill>
                  <a:srgbClr val="2E75B5"/>
                </a:solidFill>
                <a:latin typeface="Simplified Arabic"/>
                <a:ea typeface="Simplified Arabic"/>
                <a:cs typeface="Simplified Arabic"/>
                <a:sym typeface="Simplified Arabic"/>
              </a:rPr>
              <a:t>https://torah.org/series/livinglaw/</a:t>
            </a:r>
            <a:endParaRPr/>
          </a:p>
        </p:txBody>
      </p:sp>
      <p:pic>
        <p:nvPicPr>
          <p:cNvPr id="318" name="Google Shape;318;p49"/>
          <p:cNvPicPr preferRelativeResize="0"/>
          <p:nvPr/>
        </p:nvPicPr>
        <p:blipFill rotWithShape="1">
          <a:blip r:embed="rId4">
            <a:alphaModFix/>
          </a:blip>
          <a:srcRect b="0" l="0" r="0" t="0"/>
          <a:stretch/>
        </p:blipFill>
        <p:spPr>
          <a:xfrm>
            <a:off x="7716954" y="2497117"/>
            <a:ext cx="4285859" cy="4285859"/>
          </a:xfrm>
          <a:prstGeom prst="rect">
            <a:avLst/>
          </a:prstGeom>
          <a:noFill/>
          <a:ln cap="flat" cmpd="sng" w="9525">
            <a:solidFill>
              <a:schemeClr val="dk1"/>
            </a:solidFill>
            <a:prstDash val="solid"/>
            <a:round/>
            <a:headEnd len="sm" w="sm" type="none"/>
            <a:tailEnd len="sm" w="sm" type="none"/>
          </a:ln>
        </p:spPr>
      </p:pic>
      <p:sp>
        <p:nvSpPr>
          <p:cNvPr id="319" name="Google Shape;319;p49"/>
          <p:cNvSpPr/>
          <p:nvPr/>
        </p:nvSpPr>
        <p:spPr>
          <a:xfrm>
            <a:off x="3763883" y="739097"/>
            <a:ext cx="8238929"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They encompass all aspects of daily life and, if followed, build a better person and a harmonious society.</a:t>
            </a:r>
            <a:endParaRPr sz="28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0"/>
          <p:cNvSpPr txBox="1"/>
          <p:nvPr/>
        </p:nvSpPr>
        <p:spPr>
          <a:xfrm>
            <a:off x="268013" y="346841"/>
            <a:ext cx="11587655" cy="59708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Conclusion:</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Make sure you have answered the question.</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Use the wording of the question.</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Focus on evaluation.</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In conclusion I strongly agree that beliefs about God are the most significant of all Jewish belief. As I have shown in my essay these beliefs are very important to Jews and I believe they </a:t>
            </a:r>
            <a:r>
              <a:rPr lang="en-GB" sz="2800">
                <a:solidFill>
                  <a:srgbClr val="000000"/>
                </a:solidFill>
                <a:latin typeface="Calibri"/>
                <a:ea typeface="Calibri"/>
                <a:cs typeface="Calibri"/>
                <a:sym typeface="Calibri"/>
              </a:rPr>
              <a:t>influence</a:t>
            </a:r>
            <a:r>
              <a:rPr b="0" i="0" lang="en-GB" sz="2800" u="none" cap="none" strike="noStrike">
                <a:solidFill>
                  <a:srgbClr val="000000"/>
                </a:solidFill>
                <a:latin typeface="Calibri"/>
                <a:ea typeface="Calibri"/>
                <a:cs typeface="Calibri"/>
                <a:sym typeface="Calibri"/>
              </a:rPr>
              <a:t> everything else within Judaism. Knowing who God is and what he can do explains the other aspects of their faith and shapes all Jewish practice, therefore I think it is the most significant of all Jewish beliefs.  </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5" name="Google Shape;325;p50"/>
          <p:cNvSpPr/>
          <p:nvPr/>
        </p:nvSpPr>
        <p:spPr>
          <a:xfrm>
            <a:off x="6863254" y="1076212"/>
            <a:ext cx="5249917" cy="1494768"/>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70C0"/>
              </a:buClr>
              <a:buSzPts val="2400"/>
              <a:buFont typeface="Calibri"/>
              <a:buNone/>
            </a:pPr>
            <a:r>
              <a:rPr b="0" i="1" lang="en-GB" sz="2400" u="none" cap="none" strike="noStrike">
                <a:solidFill>
                  <a:srgbClr val="0070C0"/>
                </a:solidFill>
                <a:latin typeface="Calibri"/>
                <a:ea typeface="Calibri"/>
                <a:cs typeface="Calibri"/>
                <a:sym typeface="Calibri"/>
              </a:rPr>
              <a:t>“Beliefs about God are the most significant of all Jewish beliefs.”</a:t>
            </a:r>
            <a:endParaRPr b="0" i="1" sz="2400" u="none" cap="none" strike="noStrike">
              <a:solidFill>
                <a:srgbClr val="0070C0"/>
              </a:solidFill>
              <a:latin typeface="Calibri"/>
              <a:ea typeface="Calibri"/>
              <a:cs typeface="Calibri"/>
              <a:sym typeface="Calibri"/>
            </a:endParaRPr>
          </a:p>
          <a:p>
            <a:pPr indent="0" lvl="0" marL="0" marR="0" rtl="0" algn="ctr">
              <a:lnSpc>
                <a:spcPct val="115000"/>
              </a:lnSpc>
              <a:spcBef>
                <a:spcPts val="1000"/>
              </a:spcBef>
              <a:spcAft>
                <a:spcPts val="0"/>
              </a:spcAft>
              <a:buClr>
                <a:srgbClr val="0070C0"/>
              </a:buClr>
              <a:buSzPts val="2400"/>
              <a:buFont typeface="Calibri"/>
              <a:buNone/>
            </a:pPr>
            <a:r>
              <a:rPr b="0" i="1" lang="en-GB" sz="2400" u="none" cap="none" strike="noStrike">
                <a:solidFill>
                  <a:srgbClr val="0070C0"/>
                </a:solidFill>
                <a:latin typeface="Calibri"/>
                <a:ea typeface="Calibri"/>
                <a:cs typeface="Calibri"/>
                <a:sym typeface="Calibri"/>
              </a:rPr>
              <a:t> How far do you agree? </a:t>
            </a:r>
            <a:r>
              <a:rPr b="1" i="1" lang="en-GB" sz="2400" u="none" cap="none" strike="noStrike">
                <a:solidFill>
                  <a:srgbClr val="0070C0"/>
                </a:solidFill>
                <a:latin typeface="Calibri"/>
                <a:ea typeface="Calibri"/>
                <a:cs typeface="Calibri"/>
                <a:sym typeface="Calibri"/>
              </a:rPr>
              <a:t>20 marks (2019) </a:t>
            </a:r>
            <a:endParaRPr b="0" i="1" sz="2400" u="none" cap="none" strike="noStrike">
              <a:solidFill>
                <a:srgbClr val="0070C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51"/>
          <p:cNvPicPr preferRelativeResize="0"/>
          <p:nvPr/>
        </p:nvPicPr>
        <p:blipFill rotWithShape="1">
          <a:blip r:embed="rId3">
            <a:alphaModFix/>
          </a:blip>
          <a:srcRect b="0" l="0" r="0" t="0"/>
          <a:stretch/>
        </p:blipFill>
        <p:spPr>
          <a:xfrm>
            <a:off x="266994" y="96513"/>
            <a:ext cx="3090115" cy="3025060"/>
          </a:xfrm>
          <a:prstGeom prst="rect">
            <a:avLst/>
          </a:prstGeom>
          <a:noFill/>
          <a:ln>
            <a:noFill/>
          </a:ln>
        </p:spPr>
      </p:pic>
      <p:sp>
        <p:nvSpPr>
          <p:cNvPr id="331" name="Google Shape;331;p51"/>
          <p:cNvSpPr/>
          <p:nvPr/>
        </p:nvSpPr>
        <p:spPr>
          <a:xfrm>
            <a:off x="1317185" y="2674344"/>
            <a:ext cx="6124139" cy="3931407"/>
          </a:xfrm>
          <a:prstGeom prst="wedgeRectCallout">
            <a:avLst>
              <a:gd fmla="val -58861" name="adj1"/>
              <a:gd fmla="val -92598" name="adj2"/>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Simplified Arabic"/>
              <a:buNone/>
            </a:pPr>
            <a:r>
              <a:rPr b="1" i="0" lang="en-GB" sz="2400" u="none" cap="none" strike="noStrike">
                <a:solidFill>
                  <a:srgbClr val="000000"/>
                </a:solidFill>
                <a:latin typeface="Simplified Arabic"/>
                <a:ea typeface="Simplified Arabic"/>
                <a:cs typeface="Simplified Arabic"/>
                <a:sym typeface="Simplified Arabic"/>
              </a:rPr>
              <a:t>“Our journey through life is an exciting yet hazardous experience. The greatest danger we face is to travel without a map. The key to navigate every step of the way and to successfully arrive at our destination, it is essential that we read, study and understand the map’s instructions and symbols.</a:t>
            </a:r>
            <a:endParaRPr/>
          </a:p>
          <a:p>
            <a:pPr indent="0" lvl="0" marL="0" marR="0" rtl="0" algn="ctr">
              <a:lnSpc>
                <a:spcPct val="100000"/>
              </a:lnSpc>
              <a:spcBef>
                <a:spcPts val="0"/>
              </a:spcBef>
              <a:spcAft>
                <a:spcPts val="0"/>
              </a:spcAft>
              <a:buClr>
                <a:srgbClr val="000000"/>
              </a:buClr>
              <a:buSzPts val="2400"/>
              <a:buFont typeface="Simplified Arabic"/>
              <a:buNone/>
            </a:pPr>
            <a:r>
              <a:rPr b="1" i="0" lang="en-GB" sz="2400" u="none" cap="none" strike="noStrike">
                <a:solidFill>
                  <a:srgbClr val="000000"/>
                </a:solidFill>
                <a:latin typeface="Simplified Arabic"/>
                <a:ea typeface="Simplified Arabic"/>
                <a:cs typeface="Simplified Arabic"/>
                <a:sym typeface="Simplified Arabic"/>
              </a:rPr>
              <a:t>Torah is the “map of life” whose laws are the 613 Commandments.” </a:t>
            </a:r>
            <a:endParaRPr b="1" i="0" sz="2400" u="none" cap="none" strike="noStrike">
              <a:solidFill>
                <a:srgbClr val="000000"/>
              </a:solidFill>
              <a:latin typeface="Simplified Arabic"/>
              <a:ea typeface="Simplified Arabic"/>
              <a:cs typeface="Simplified Arabic"/>
              <a:sym typeface="Simplified Arabic"/>
            </a:endParaRPr>
          </a:p>
          <a:p>
            <a:pPr indent="0" lvl="0" marL="0" marR="0" rtl="0" algn="ctr">
              <a:lnSpc>
                <a:spcPct val="100000"/>
              </a:lnSpc>
              <a:spcBef>
                <a:spcPts val="0"/>
              </a:spcBef>
              <a:spcAft>
                <a:spcPts val="0"/>
              </a:spcAft>
              <a:buClr>
                <a:srgbClr val="2E75B5"/>
              </a:buClr>
              <a:buSzPts val="2400"/>
              <a:buFont typeface="Simplified Arabic"/>
              <a:buNone/>
            </a:pPr>
            <a:r>
              <a:rPr b="1" i="0" lang="en-GB" sz="2400" u="none" cap="none" strike="noStrike">
                <a:solidFill>
                  <a:srgbClr val="2E75B5"/>
                </a:solidFill>
                <a:latin typeface="Simplified Arabic"/>
                <a:ea typeface="Simplified Arabic"/>
                <a:cs typeface="Simplified Arabic"/>
                <a:sym typeface="Simplified Arabic"/>
              </a:rPr>
              <a:t>https://torah.org/series/livinglaw/</a:t>
            </a:r>
            <a:endParaRPr/>
          </a:p>
        </p:txBody>
      </p:sp>
      <p:pic>
        <p:nvPicPr>
          <p:cNvPr id="332" name="Google Shape;332;p51"/>
          <p:cNvPicPr preferRelativeResize="0"/>
          <p:nvPr/>
        </p:nvPicPr>
        <p:blipFill rotWithShape="1">
          <a:blip r:embed="rId4">
            <a:alphaModFix/>
          </a:blip>
          <a:srcRect b="0" l="0" r="0" t="0"/>
          <a:stretch/>
        </p:blipFill>
        <p:spPr>
          <a:xfrm>
            <a:off x="7716954" y="2497117"/>
            <a:ext cx="4285859" cy="4285859"/>
          </a:xfrm>
          <a:prstGeom prst="rect">
            <a:avLst/>
          </a:prstGeom>
          <a:noFill/>
          <a:ln cap="flat" cmpd="sng" w="952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2"/>
          <p:cNvSpPr txBox="1"/>
          <p:nvPr/>
        </p:nvSpPr>
        <p:spPr>
          <a:xfrm>
            <a:off x="126124" y="0"/>
            <a:ext cx="11871435" cy="69865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Task:</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Create a table that looks like this.</a:t>
            </a:r>
            <a:endParaRPr/>
          </a:p>
          <a:p>
            <a:pPr indent="0" lvl="0" marL="0" marR="0" rtl="0" algn="l">
              <a:lnSpc>
                <a:spcPct val="100000"/>
              </a:lnSpc>
              <a:spcBef>
                <a:spcPts val="0"/>
              </a:spcBef>
              <a:spcAft>
                <a:spcPts val="0"/>
              </a:spcAft>
              <a:buClr>
                <a:schemeClr val="dk1"/>
              </a:buClr>
              <a:buSzPts val="2800"/>
              <a:buFont typeface="Calibri"/>
              <a:buNone/>
            </a:pPr>
            <a:r>
              <a:t/>
            </a:r>
            <a:endParaRPr sz="2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sz="2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sz="2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sz="2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sz="2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Find out about 5 Mitzvot</a:t>
            </a:r>
            <a:r>
              <a:rPr lang="en-GB" sz="2800">
                <a:solidFill>
                  <a:srgbClr val="000000"/>
                </a:solidFill>
                <a:latin typeface="Calibri"/>
                <a:ea typeface="Calibri"/>
                <a:cs typeface="Calibri"/>
                <a:sym typeface="Calibri"/>
              </a:rPr>
              <a:t> and </a:t>
            </a:r>
            <a:r>
              <a:rPr b="0" i="0" lang="en-GB" sz="2800" u="none" cap="none" strike="noStrike">
                <a:solidFill>
                  <a:srgbClr val="000000"/>
                </a:solidFill>
                <a:latin typeface="Calibri"/>
                <a:ea typeface="Calibri"/>
                <a:cs typeface="Calibri"/>
                <a:sym typeface="Calibri"/>
              </a:rPr>
              <a:t>fill in the chart as shown. </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For each one consider how would following that Mitzvot practically impact a Jew today.</a:t>
            </a:r>
            <a:endParaRPr b="0" i="0" sz="2800" u="none" cap="none" strike="noStrike">
              <a:solidFill>
                <a:srgbClr val="000000"/>
              </a:solidFill>
              <a:latin typeface="Calibri"/>
              <a:ea typeface="Calibri"/>
              <a:cs typeface="Calibri"/>
              <a:sym typeface="Calibri"/>
            </a:endParaRPr>
          </a:p>
        </p:txBody>
      </p:sp>
      <p:graphicFrame>
        <p:nvGraphicFramePr>
          <p:cNvPr id="338" name="Google Shape;338;p52"/>
          <p:cNvGraphicFramePr/>
          <p:nvPr/>
        </p:nvGraphicFramePr>
        <p:xfrm>
          <a:off x="942625" y="1101104"/>
          <a:ext cx="3000000" cy="3000000"/>
        </p:xfrm>
        <a:graphic>
          <a:graphicData uri="http://schemas.openxmlformats.org/drawingml/2006/table">
            <a:tbl>
              <a:tblPr bandRow="1" firstRow="1">
                <a:noFill/>
                <a:tableStyleId>{2CE65C6C-619F-482C-B739-B8083CC6C64A}</a:tableStyleId>
              </a:tblPr>
              <a:tblGrid>
                <a:gridCol w="2559600"/>
                <a:gridCol w="2559600"/>
                <a:gridCol w="2559600"/>
                <a:gridCol w="2559600"/>
              </a:tblGrid>
              <a:tr h="604675">
                <a:tc>
                  <a:txBody>
                    <a:bodyPr/>
                    <a:lstStyle/>
                    <a:p>
                      <a:pPr indent="0" lvl="0" marL="0" marR="0" rtl="0" algn="ctr">
                        <a:spcBef>
                          <a:spcPts val="0"/>
                        </a:spcBef>
                        <a:spcAft>
                          <a:spcPts val="0"/>
                        </a:spcAft>
                        <a:buNone/>
                      </a:pPr>
                      <a:r>
                        <a:rPr lang="en-GB" sz="2400" u="none" cap="none" strike="noStrike"/>
                        <a:t> Mitzvot</a:t>
                      </a:r>
                      <a:endParaRPr sz="2400" u="none" cap="none" strike="noStrike"/>
                    </a:p>
                  </a:txBody>
                  <a:tcPr marT="45725" marB="45725" marR="91450" marL="91450"/>
                </a:tc>
                <a:tc>
                  <a:txBody>
                    <a:bodyPr/>
                    <a:lstStyle/>
                    <a:p>
                      <a:pPr indent="0" lvl="0" marL="0" marR="0" rtl="0" algn="ctr">
                        <a:spcBef>
                          <a:spcPts val="0"/>
                        </a:spcBef>
                        <a:spcAft>
                          <a:spcPts val="0"/>
                        </a:spcAft>
                        <a:buNone/>
                      </a:pPr>
                      <a:r>
                        <a:rPr lang="en-GB" sz="2400" u="none" cap="none" strike="noStrike"/>
                        <a:t>Book of Torah (source)</a:t>
                      </a:r>
                      <a:endParaRPr sz="2400" u="none" cap="none" strike="noStrike"/>
                    </a:p>
                  </a:txBody>
                  <a:tcPr marT="45725" marB="45725" marR="91450" marL="91450"/>
                </a:tc>
                <a:tc>
                  <a:txBody>
                    <a:bodyPr/>
                    <a:lstStyle/>
                    <a:p>
                      <a:pPr indent="0" lvl="0" marL="0" marR="0" rtl="0" algn="ctr">
                        <a:spcBef>
                          <a:spcPts val="0"/>
                        </a:spcBef>
                        <a:spcAft>
                          <a:spcPts val="0"/>
                        </a:spcAft>
                        <a:buNone/>
                      </a:pPr>
                      <a:r>
                        <a:rPr lang="en-GB" sz="2400" u="none" cap="none" strike="noStrike"/>
                        <a:t>Explain</a:t>
                      </a:r>
                      <a:endParaRPr sz="2400" u="none" cap="none" strike="noStrike"/>
                    </a:p>
                  </a:txBody>
                  <a:tcPr marT="45725" marB="45725" marR="91450" marL="91450"/>
                </a:tc>
                <a:tc>
                  <a:txBody>
                    <a:bodyPr/>
                    <a:lstStyle/>
                    <a:p>
                      <a:pPr indent="0" lvl="0" marL="0" marR="0" rtl="0" algn="ctr">
                        <a:spcBef>
                          <a:spcPts val="0"/>
                        </a:spcBef>
                        <a:spcAft>
                          <a:spcPts val="0"/>
                        </a:spcAft>
                        <a:buNone/>
                      </a:pPr>
                      <a:r>
                        <a:rPr lang="en-GB" sz="2400" u="none" cap="none" strike="noStrike"/>
                        <a:t>Impact on Jew today</a:t>
                      </a:r>
                      <a:endParaRPr sz="2400" u="none" cap="none" strike="noStrike"/>
                    </a:p>
                  </a:txBody>
                  <a:tcPr marT="45725" marB="45725" marR="91450" marL="91450"/>
                </a:tc>
              </a:tr>
              <a:tr h="6046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6046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6046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6046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6046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3"/>
          <p:cNvSpPr/>
          <p:nvPr/>
        </p:nvSpPr>
        <p:spPr>
          <a:xfrm>
            <a:off x="236484" y="441434"/>
            <a:ext cx="5801062" cy="523220"/>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To learn Torah and teach it— Deut 6:7</a:t>
            </a:r>
            <a:endParaRPr b="0" i="0" sz="2800" u="sng" cap="none" strike="noStrike">
              <a:solidFill>
                <a:srgbClr val="000000"/>
              </a:solidFill>
              <a:latin typeface="Calibri"/>
              <a:ea typeface="Calibri"/>
              <a:cs typeface="Calibri"/>
              <a:sym typeface="Calibri"/>
            </a:endParaRPr>
          </a:p>
        </p:txBody>
      </p:sp>
      <p:sp>
        <p:nvSpPr>
          <p:cNvPr id="344" name="Google Shape;344;p53"/>
          <p:cNvSpPr/>
          <p:nvPr/>
        </p:nvSpPr>
        <p:spPr>
          <a:xfrm>
            <a:off x="131296" y="2005193"/>
            <a:ext cx="7421899" cy="523220"/>
          </a:xfrm>
          <a:prstGeom prst="rect">
            <a:avLst/>
          </a:prstGeom>
          <a:solidFill>
            <a:srgbClr val="9CC2E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To serve the Almighty with prayer daily— Ex 23:25</a:t>
            </a:r>
            <a:endParaRPr b="0" i="0" sz="2800" u="none" cap="none" strike="noStrike">
              <a:solidFill>
                <a:srgbClr val="000000"/>
              </a:solidFill>
              <a:latin typeface="Calibri"/>
              <a:ea typeface="Calibri"/>
              <a:cs typeface="Calibri"/>
              <a:sym typeface="Calibri"/>
            </a:endParaRPr>
          </a:p>
        </p:txBody>
      </p:sp>
      <p:sp>
        <p:nvSpPr>
          <p:cNvPr id="345" name="Google Shape;345;p53"/>
          <p:cNvSpPr/>
          <p:nvPr/>
        </p:nvSpPr>
        <p:spPr>
          <a:xfrm>
            <a:off x="3840085" y="4592858"/>
            <a:ext cx="8084907" cy="523220"/>
          </a:xfrm>
          <a:prstGeom prst="rect">
            <a:avLst/>
          </a:prstGeom>
          <a:solidFill>
            <a:srgbClr val="00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Not to have homosexual sexual relations— Lev 18:22</a:t>
            </a:r>
            <a:endParaRPr b="0" i="0" sz="2800" u="none" cap="none" strike="noStrike">
              <a:solidFill>
                <a:srgbClr val="000000"/>
              </a:solidFill>
              <a:latin typeface="Calibri"/>
              <a:ea typeface="Calibri"/>
              <a:cs typeface="Calibri"/>
              <a:sym typeface="Calibri"/>
            </a:endParaRPr>
          </a:p>
        </p:txBody>
      </p:sp>
      <p:sp>
        <p:nvSpPr>
          <p:cNvPr id="346" name="Google Shape;346;p53"/>
          <p:cNvSpPr/>
          <p:nvPr/>
        </p:nvSpPr>
        <p:spPr>
          <a:xfrm>
            <a:off x="4820162" y="2862813"/>
            <a:ext cx="6223307" cy="523220"/>
          </a:xfrm>
          <a:prstGeom prst="rect">
            <a:avLst/>
          </a:prstGeom>
          <a:solidFill>
            <a:srgbClr val="FF7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Not to eat non-kosher animals— Lev 11:4</a:t>
            </a:r>
            <a:endParaRPr b="0" i="0" sz="2800" u="none" cap="none" strike="noStrike">
              <a:solidFill>
                <a:srgbClr val="000000"/>
              </a:solidFill>
              <a:latin typeface="Calibri"/>
              <a:ea typeface="Calibri"/>
              <a:cs typeface="Calibri"/>
              <a:sym typeface="Calibri"/>
            </a:endParaRPr>
          </a:p>
        </p:txBody>
      </p:sp>
      <p:sp>
        <p:nvSpPr>
          <p:cNvPr id="347" name="Google Shape;347;p53"/>
          <p:cNvSpPr/>
          <p:nvPr/>
        </p:nvSpPr>
        <p:spPr>
          <a:xfrm>
            <a:off x="236484" y="5454047"/>
            <a:ext cx="8606892" cy="954107"/>
          </a:xfrm>
          <a:prstGeom prst="rect">
            <a:avLst/>
          </a:prstGeom>
          <a:solidFill>
            <a:srgbClr val="CCFF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Not to put a stumbling block before a blind man (nor give harmful advice)– Lev 19: 14</a:t>
            </a:r>
            <a:endParaRPr b="0" i="0" sz="2800" u="none" cap="none" strike="noStrike">
              <a:solidFill>
                <a:srgbClr val="000000"/>
              </a:solidFill>
              <a:latin typeface="Calibri"/>
              <a:ea typeface="Calibri"/>
              <a:cs typeface="Calibri"/>
              <a:sym typeface="Calibri"/>
            </a:endParaRPr>
          </a:p>
        </p:txBody>
      </p:sp>
      <p:sp>
        <p:nvSpPr>
          <p:cNvPr id="348" name="Google Shape;348;p53"/>
          <p:cNvSpPr/>
          <p:nvPr/>
        </p:nvSpPr>
        <p:spPr>
          <a:xfrm>
            <a:off x="131296" y="3628593"/>
            <a:ext cx="8084906" cy="523220"/>
          </a:xfrm>
          <a:prstGeom prst="rect">
            <a:avLst/>
          </a:prstGeom>
          <a:solidFill>
            <a:srgbClr val="CC99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Not to insult or harm anybody with words— Lev 25:17</a:t>
            </a:r>
            <a:endParaRPr b="0" i="0" sz="2800" u="none" cap="none" strike="noStrike">
              <a:solidFill>
                <a:srgbClr val="000000"/>
              </a:solidFill>
              <a:latin typeface="Calibri"/>
              <a:ea typeface="Calibri"/>
              <a:cs typeface="Calibri"/>
              <a:sym typeface="Calibri"/>
            </a:endParaRPr>
          </a:p>
        </p:txBody>
      </p:sp>
      <p:sp>
        <p:nvSpPr>
          <p:cNvPr id="349" name="Google Shape;349;p53"/>
          <p:cNvSpPr/>
          <p:nvPr/>
        </p:nvSpPr>
        <p:spPr>
          <a:xfrm>
            <a:off x="4820162" y="1144004"/>
            <a:ext cx="7104830" cy="523220"/>
          </a:xfrm>
          <a:prstGeom prst="rect">
            <a:avLst/>
          </a:prstGeom>
          <a:solidFill>
            <a:srgbClr val="92D05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Respect your father and mother—Exodus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38"/>
          <p:cNvPicPr preferRelativeResize="0"/>
          <p:nvPr/>
        </p:nvPicPr>
        <p:blipFill rotWithShape="1">
          <a:blip r:embed="rId3">
            <a:alphaModFix/>
          </a:blip>
          <a:srcRect b="2543" l="2380" r="2672" t="2007"/>
          <a:stretch/>
        </p:blipFill>
        <p:spPr>
          <a:xfrm>
            <a:off x="3671806" y="212943"/>
            <a:ext cx="8152763" cy="6482116"/>
          </a:xfrm>
          <a:prstGeom prst="rect">
            <a:avLst/>
          </a:prstGeom>
          <a:noFill/>
          <a:ln>
            <a:noFill/>
          </a:ln>
        </p:spPr>
      </p:pic>
      <p:sp>
        <p:nvSpPr>
          <p:cNvPr id="240" name="Google Shape;240;p38"/>
          <p:cNvSpPr txBox="1"/>
          <p:nvPr/>
        </p:nvSpPr>
        <p:spPr>
          <a:xfrm>
            <a:off x="100208" y="212943"/>
            <a:ext cx="3194137" cy="3108543"/>
          </a:xfrm>
          <a:prstGeom prst="rect">
            <a:avLst/>
          </a:prstGeom>
          <a:noFill/>
          <a:ln cap="flat" cmpd="sng" w="381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800" u="none" cap="none" strike="noStrike">
                <a:solidFill>
                  <a:srgbClr val="FF0000"/>
                </a:solidFill>
                <a:latin typeface="Calibri"/>
                <a:ea typeface="Calibri"/>
                <a:cs typeface="Calibri"/>
                <a:sym typeface="Calibri"/>
              </a:rPr>
              <a:t>Starter task:</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Using the mood meter identify what colour or feeling you are right now. </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Where do you feel it in your body?</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9"/>
          <p:cNvSpPr txBox="1"/>
          <p:nvPr/>
        </p:nvSpPr>
        <p:spPr>
          <a:xfrm>
            <a:off x="977029" y="739036"/>
            <a:ext cx="10673687"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Learning Intention: </a:t>
            </a:r>
            <a:r>
              <a:rPr b="0" i="0" lang="en-GB" sz="2800" u="none" cap="none" strike="noStrike">
                <a:solidFill>
                  <a:srgbClr val="000000"/>
                </a:solidFill>
                <a:latin typeface="Calibri"/>
                <a:ea typeface="Calibri"/>
                <a:cs typeface="Calibri"/>
                <a:sym typeface="Calibri"/>
              </a:rPr>
              <a:t>Today we are beginning</a:t>
            </a:r>
            <a:r>
              <a:rPr b="0" i="0" lang="en-GB" sz="2800" u="none" cap="none" strike="noStrike">
                <a:solidFill>
                  <a:srgbClr val="000000"/>
                </a:solidFill>
                <a:latin typeface="Calibri"/>
                <a:ea typeface="Calibri"/>
                <a:cs typeface="Calibri"/>
                <a:sym typeface="Calibri"/>
              </a:rPr>
              <a:t> our </a:t>
            </a:r>
            <a:r>
              <a:rPr b="0" i="0" lang="en-GB" sz="2800" u="none" cap="none" strike="noStrike">
                <a:solidFill>
                  <a:srgbClr val="000000"/>
                </a:solidFill>
                <a:latin typeface="Calibri"/>
                <a:ea typeface="Calibri"/>
                <a:cs typeface="Calibri"/>
                <a:sym typeface="Calibri"/>
              </a:rPr>
              <a:t>learning about the commandments.</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Success Criteria:</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By the end of the lesson I will be able to:</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a:t>
            </a:r>
            <a:r>
              <a:rPr lang="en-GB" sz="2800">
                <a:solidFill>
                  <a:srgbClr val="000000"/>
                </a:solidFill>
                <a:latin typeface="Calibri"/>
                <a:ea typeface="Calibri"/>
                <a:cs typeface="Calibri"/>
                <a:sym typeface="Calibri"/>
              </a:rPr>
              <a:t> Understand what the commandments are and the history behind them.</a:t>
            </a:r>
            <a:endParaRPr sz="2800">
              <a:solidFill>
                <a:srgbClr val="000000"/>
              </a:solidFill>
              <a:latin typeface="Calibri"/>
              <a:ea typeface="Calibri"/>
              <a:cs typeface="Calibri"/>
              <a:sym typeface="Calibri"/>
            </a:endParaRPr>
          </a:p>
        </p:txBody>
      </p:sp>
      <p:pic>
        <p:nvPicPr>
          <p:cNvPr id="246" name="Google Shape;246;p39"/>
          <p:cNvPicPr preferRelativeResize="0"/>
          <p:nvPr/>
        </p:nvPicPr>
        <p:blipFill rotWithShape="1">
          <a:blip r:embed="rId3">
            <a:alphaModFix/>
          </a:blip>
          <a:srcRect b="5302" l="0" r="0" t="0"/>
          <a:stretch/>
        </p:blipFill>
        <p:spPr>
          <a:xfrm>
            <a:off x="6175821" y="4116020"/>
            <a:ext cx="1943419" cy="19718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0"/>
          <p:cNvSpPr/>
          <p:nvPr/>
        </p:nvSpPr>
        <p:spPr>
          <a:xfrm>
            <a:off x="388882" y="760902"/>
            <a:ext cx="11408980" cy="121161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70C0"/>
              </a:buClr>
              <a:buSzPts val="2800"/>
              <a:buFont typeface="Calibri"/>
              <a:buNone/>
            </a:pPr>
            <a:r>
              <a:rPr b="0" i="1" lang="en-GB" sz="2800" u="none" cap="none" strike="noStrike">
                <a:solidFill>
                  <a:srgbClr val="0070C0"/>
                </a:solidFill>
                <a:latin typeface="Calibri"/>
                <a:ea typeface="Calibri"/>
                <a:cs typeface="Calibri"/>
                <a:sym typeface="Calibri"/>
              </a:rPr>
              <a:t>“Beliefs about God are the most significant of all Jewish beliefs.”</a:t>
            </a:r>
            <a:endParaRPr b="0" i="1" sz="2800" u="none" cap="none" strike="noStrike">
              <a:solidFill>
                <a:srgbClr val="0070C0"/>
              </a:solidFill>
              <a:latin typeface="Calibri"/>
              <a:ea typeface="Calibri"/>
              <a:cs typeface="Calibri"/>
              <a:sym typeface="Calibri"/>
            </a:endParaRPr>
          </a:p>
          <a:p>
            <a:pPr indent="0" lvl="0" marL="0" marR="0" rtl="0" algn="ctr">
              <a:lnSpc>
                <a:spcPct val="115000"/>
              </a:lnSpc>
              <a:spcBef>
                <a:spcPts val="1000"/>
              </a:spcBef>
              <a:spcAft>
                <a:spcPts val="0"/>
              </a:spcAft>
              <a:buClr>
                <a:srgbClr val="0070C0"/>
              </a:buClr>
              <a:buSzPts val="2800"/>
              <a:buFont typeface="Calibri"/>
              <a:buNone/>
            </a:pPr>
            <a:r>
              <a:rPr b="0" i="1" lang="en-GB" sz="2800" u="none" cap="none" strike="noStrike">
                <a:solidFill>
                  <a:srgbClr val="0070C0"/>
                </a:solidFill>
                <a:latin typeface="Calibri"/>
                <a:ea typeface="Calibri"/>
                <a:cs typeface="Calibri"/>
                <a:sym typeface="Calibri"/>
              </a:rPr>
              <a:t> How far do you agree? </a:t>
            </a:r>
            <a:r>
              <a:rPr b="1" i="1" lang="en-GB" sz="2800" u="none" cap="none" strike="noStrike">
                <a:solidFill>
                  <a:srgbClr val="0070C0"/>
                </a:solidFill>
                <a:latin typeface="Calibri"/>
                <a:ea typeface="Calibri"/>
                <a:cs typeface="Calibri"/>
                <a:sym typeface="Calibri"/>
              </a:rPr>
              <a:t>20 marks (2019) </a:t>
            </a:r>
            <a:endParaRPr b="0" i="1" sz="2800" u="none" cap="none" strike="noStrike">
              <a:solidFill>
                <a:srgbClr val="0070C0"/>
              </a:solidFill>
              <a:latin typeface="Calibri"/>
              <a:ea typeface="Calibri"/>
              <a:cs typeface="Calibri"/>
              <a:sym typeface="Calibri"/>
            </a:endParaRPr>
          </a:p>
        </p:txBody>
      </p:sp>
      <p:pic>
        <p:nvPicPr>
          <p:cNvPr id="252" name="Google Shape;252;p40"/>
          <p:cNvPicPr preferRelativeResize="0"/>
          <p:nvPr/>
        </p:nvPicPr>
        <p:blipFill rotWithShape="1">
          <a:blip r:embed="rId3">
            <a:alphaModFix/>
          </a:blip>
          <a:srcRect b="0" l="0" r="0" t="0"/>
          <a:stretch/>
        </p:blipFill>
        <p:spPr>
          <a:xfrm>
            <a:off x="4004442" y="2824416"/>
            <a:ext cx="3941379" cy="24170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1"/>
          <p:cNvSpPr/>
          <p:nvPr/>
        </p:nvSpPr>
        <p:spPr>
          <a:xfrm>
            <a:off x="583324" y="662152"/>
            <a:ext cx="10389475" cy="496875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libri"/>
              <a:buNone/>
            </a:pPr>
            <a:r>
              <a:rPr b="1" i="0" lang="en-GB" sz="2800" u="none" cap="none" strike="noStrike">
                <a:solidFill>
                  <a:srgbClr val="000000"/>
                </a:solidFill>
                <a:latin typeface="Calibri"/>
                <a:ea typeface="Calibri"/>
                <a:cs typeface="Calibri"/>
                <a:sym typeface="Calibri"/>
              </a:rPr>
              <a:t>Judaism</a:t>
            </a:r>
            <a:endParaRPr/>
          </a:p>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Calibri"/>
              <a:buNone/>
            </a:pPr>
            <a:r>
              <a:rPr b="1" i="0" lang="en-GB" sz="2400" u="none" cap="none" strike="noStrike">
                <a:solidFill>
                  <a:srgbClr val="000000"/>
                </a:solidFill>
                <a:latin typeface="Calibri"/>
                <a:ea typeface="Calibri"/>
                <a:cs typeface="Calibri"/>
                <a:sym typeface="Calibri"/>
              </a:rPr>
              <a:t>Beliefs</a:t>
            </a:r>
            <a:endParaRPr/>
          </a:p>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 beliefs about God</a:t>
            </a:r>
            <a:endParaRPr/>
          </a:p>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 nature of human beings: yetzer tov; yetzer harah; free will; suffering</a:t>
            </a:r>
            <a:endParaRPr/>
          </a:p>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 beliefs about Covenant</a:t>
            </a:r>
            <a:endParaRPr/>
          </a:p>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 judgement; the Messiah; the Messianic Age; Olam Ha’ba</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Calibri"/>
              <a:buNone/>
            </a:pPr>
            <a:r>
              <a:rPr b="1" i="0" lang="en-GB" sz="2400" u="none" cap="none" strike="noStrike">
                <a:solidFill>
                  <a:srgbClr val="000000"/>
                </a:solidFill>
                <a:latin typeface="Calibri"/>
                <a:ea typeface="Calibri"/>
                <a:cs typeface="Calibri"/>
                <a:sym typeface="Calibri"/>
              </a:rPr>
              <a:t>Practices</a:t>
            </a:r>
            <a:endParaRPr/>
          </a:p>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 living according to the Commandments</a:t>
            </a:r>
            <a:endParaRPr/>
          </a:p>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 Rosh Hashanah; Yom Kippur</a:t>
            </a:r>
            <a:endParaRPr/>
          </a:p>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 worship: Shabbat; synagogue</a:t>
            </a:r>
            <a:endParaRPr/>
          </a:p>
        </p:txBody>
      </p:sp>
      <p:sp>
        <p:nvSpPr>
          <p:cNvPr id="258" name="Google Shape;258;p41"/>
          <p:cNvSpPr/>
          <p:nvPr/>
        </p:nvSpPr>
        <p:spPr>
          <a:xfrm>
            <a:off x="451945" y="4330262"/>
            <a:ext cx="5649309" cy="520262"/>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2"/>
          <p:cNvSpPr/>
          <p:nvPr/>
        </p:nvSpPr>
        <p:spPr>
          <a:xfrm>
            <a:off x="755735" y="1902759"/>
            <a:ext cx="5438384" cy="1384995"/>
          </a:xfrm>
          <a:prstGeom prst="rect">
            <a:avLst/>
          </a:prstGeom>
          <a:solidFill>
            <a:srgbClr val="33CCFF"/>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The actual application or use of an idea, belief, or method, as opposed to theories relating to it </a:t>
            </a:r>
            <a:endParaRPr sz="2800">
              <a:solidFill>
                <a:schemeClr val="dk1"/>
              </a:solidFill>
              <a:latin typeface="Calibri"/>
              <a:ea typeface="Calibri"/>
              <a:cs typeface="Calibri"/>
              <a:sym typeface="Calibri"/>
            </a:endParaRPr>
          </a:p>
        </p:txBody>
      </p:sp>
      <p:sp>
        <p:nvSpPr>
          <p:cNvPr id="264" name="Google Shape;264;p42"/>
          <p:cNvSpPr/>
          <p:nvPr/>
        </p:nvSpPr>
        <p:spPr>
          <a:xfrm>
            <a:off x="6677527" y="2118202"/>
            <a:ext cx="4545794" cy="954107"/>
          </a:xfrm>
          <a:prstGeom prst="rect">
            <a:avLst/>
          </a:prstGeom>
          <a:solidFill>
            <a:srgbClr val="CCFF33"/>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Action rather than thought or ideas.</a:t>
            </a:r>
            <a:endParaRPr sz="2800">
              <a:solidFill>
                <a:schemeClr val="dk1"/>
              </a:solidFill>
              <a:latin typeface="Calibri"/>
              <a:ea typeface="Calibri"/>
              <a:cs typeface="Calibri"/>
              <a:sym typeface="Calibri"/>
            </a:endParaRPr>
          </a:p>
        </p:txBody>
      </p:sp>
      <p:sp>
        <p:nvSpPr>
          <p:cNvPr id="265" name="Google Shape;265;p42"/>
          <p:cNvSpPr txBox="1"/>
          <p:nvPr/>
        </p:nvSpPr>
        <p:spPr>
          <a:xfrm>
            <a:off x="1102290" y="388307"/>
            <a:ext cx="625048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What does the word practice mean? </a:t>
            </a:r>
            <a:endParaRPr sz="2800">
              <a:solidFill>
                <a:schemeClr val="dk1"/>
              </a:solidFill>
              <a:latin typeface="Calibri"/>
              <a:ea typeface="Calibri"/>
              <a:cs typeface="Calibri"/>
              <a:sym typeface="Calibri"/>
            </a:endParaRPr>
          </a:p>
        </p:txBody>
      </p:sp>
      <p:sp>
        <p:nvSpPr>
          <p:cNvPr id="266" name="Google Shape;266;p42"/>
          <p:cNvSpPr txBox="1"/>
          <p:nvPr/>
        </p:nvSpPr>
        <p:spPr>
          <a:xfrm>
            <a:off x="4521894" y="3850250"/>
            <a:ext cx="3319398" cy="1107996"/>
          </a:xfrm>
          <a:prstGeom prst="rect">
            <a:avLst/>
          </a:prstGeom>
          <a:solidFill>
            <a:srgbClr val="FFFF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6600">
                <a:solidFill>
                  <a:schemeClr val="dk1"/>
                </a:solidFill>
                <a:latin typeface="Calibri"/>
                <a:ea typeface="Calibri"/>
                <a:cs typeface="Calibri"/>
                <a:sym typeface="Calibri"/>
              </a:rPr>
              <a:t>Pr</a:t>
            </a:r>
            <a:r>
              <a:rPr lang="en-GB" sz="6600">
                <a:solidFill>
                  <a:srgbClr val="C00000"/>
                </a:solidFill>
                <a:latin typeface="Calibri"/>
                <a:ea typeface="Calibri"/>
                <a:cs typeface="Calibri"/>
                <a:sym typeface="Calibri"/>
              </a:rPr>
              <a:t>ACT</a:t>
            </a:r>
            <a:r>
              <a:rPr lang="en-GB" sz="6600">
                <a:solidFill>
                  <a:schemeClr val="dk1"/>
                </a:solidFill>
                <a:latin typeface="Calibri"/>
                <a:ea typeface="Calibri"/>
                <a:cs typeface="Calibri"/>
                <a:sym typeface="Calibri"/>
              </a:rPr>
              <a:t>ice</a:t>
            </a: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3"/>
          <p:cNvSpPr/>
          <p:nvPr/>
        </p:nvSpPr>
        <p:spPr>
          <a:xfrm>
            <a:off x="440244" y="284070"/>
            <a:ext cx="11614254" cy="18158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800"/>
              <a:buFont typeface="Calibri"/>
              <a:buNone/>
            </a:pPr>
            <a:r>
              <a:rPr lang="en-GB" sz="2800" u="sng">
                <a:solidFill>
                  <a:srgbClr val="FF0000"/>
                </a:solidFill>
                <a:latin typeface="Calibri"/>
                <a:ea typeface="Calibri"/>
                <a:cs typeface="Calibri"/>
                <a:sym typeface="Calibri"/>
              </a:rPr>
              <a:t>3</a:t>
            </a:r>
            <a:r>
              <a:rPr b="0" i="0" lang="en-GB" sz="2800" u="sng" cap="none" strike="noStrike">
                <a:solidFill>
                  <a:srgbClr val="FF0000"/>
                </a:solidFill>
                <a:latin typeface="Calibri"/>
                <a:ea typeface="Calibri"/>
                <a:cs typeface="Calibri"/>
                <a:sym typeface="Calibri"/>
              </a:rPr>
              <a:t>.10.22    The commandments</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God spoke to Moses and gave him a set of rules to show the </a:t>
            </a:r>
            <a:r>
              <a:rPr lang="en-GB" sz="2800">
                <a:solidFill>
                  <a:srgbClr val="FF0000"/>
                </a:solidFill>
                <a:latin typeface="Calibri"/>
                <a:ea typeface="Calibri"/>
                <a:cs typeface="Calibri"/>
                <a:sym typeface="Calibri"/>
              </a:rPr>
              <a:t>J</a:t>
            </a:r>
            <a:r>
              <a:rPr b="0" i="0" lang="en-GB" sz="2800" u="none" cap="none" strike="noStrike">
                <a:solidFill>
                  <a:srgbClr val="FF0000"/>
                </a:solidFill>
                <a:latin typeface="Calibri"/>
                <a:ea typeface="Calibri"/>
                <a:cs typeface="Calibri"/>
                <a:sym typeface="Calibri"/>
              </a:rPr>
              <a:t>ewish people how to live correctly. </a:t>
            </a:r>
            <a:endParaRPr b="0" i="0" sz="2800" u="none" cap="none" strike="noStrike">
              <a:solidFill>
                <a:srgbClr val="000000"/>
              </a:solidFill>
              <a:latin typeface="Calibri"/>
              <a:ea typeface="Calibri"/>
              <a:cs typeface="Calibri"/>
              <a:sym typeface="Calibri"/>
            </a:endParaRPr>
          </a:p>
        </p:txBody>
      </p:sp>
      <p:pic>
        <p:nvPicPr>
          <p:cNvPr id="272" name="Google Shape;272;p43"/>
          <p:cNvPicPr preferRelativeResize="0"/>
          <p:nvPr/>
        </p:nvPicPr>
        <p:blipFill rotWithShape="1">
          <a:blip r:embed="rId3">
            <a:alphaModFix/>
          </a:blip>
          <a:srcRect b="0" l="0" r="0" t="0"/>
          <a:stretch/>
        </p:blipFill>
        <p:spPr>
          <a:xfrm>
            <a:off x="3206663" y="2693095"/>
            <a:ext cx="5805844" cy="33731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44"/>
          <p:cNvPicPr preferRelativeResize="0"/>
          <p:nvPr/>
        </p:nvPicPr>
        <p:blipFill rotWithShape="1">
          <a:blip r:embed="rId3">
            <a:alphaModFix/>
          </a:blip>
          <a:srcRect b="0" l="0" r="0" t="0"/>
          <a:stretch/>
        </p:blipFill>
        <p:spPr>
          <a:xfrm>
            <a:off x="243442" y="2226365"/>
            <a:ext cx="6139204" cy="4490133"/>
          </a:xfrm>
          <a:prstGeom prst="rect">
            <a:avLst/>
          </a:prstGeom>
          <a:noFill/>
          <a:ln>
            <a:noFill/>
          </a:ln>
        </p:spPr>
      </p:pic>
      <p:sp>
        <p:nvSpPr>
          <p:cNvPr id="278" name="Google Shape;278;p44"/>
          <p:cNvSpPr txBox="1"/>
          <p:nvPr/>
        </p:nvSpPr>
        <p:spPr>
          <a:xfrm>
            <a:off x="728870" y="543339"/>
            <a:ext cx="4717773" cy="954107"/>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Calibri"/>
              <a:buNone/>
            </a:pPr>
            <a:r>
              <a:rPr lang="en-GB" sz="2800">
                <a:solidFill>
                  <a:schemeClr val="dk1"/>
                </a:solidFill>
                <a:latin typeface="Calibri"/>
                <a:ea typeface="Calibri"/>
                <a:cs typeface="Calibri"/>
                <a:sym typeface="Calibri"/>
              </a:rPr>
              <a:t>Stick</a:t>
            </a:r>
            <a:r>
              <a:rPr b="0" i="0" lang="en-GB" sz="2800" u="none" cap="none" strike="noStrike">
                <a:solidFill>
                  <a:schemeClr val="dk1"/>
                </a:solidFill>
                <a:latin typeface="Calibri"/>
                <a:ea typeface="Calibri"/>
                <a:cs typeface="Calibri"/>
                <a:sym typeface="Calibri"/>
              </a:rPr>
              <a:t> the 10 commandments</a:t>
            </a:r>
            <a:r>
              <a:rPr lang="en-GB" sz="2800">
                <a:solidFill>
                  <a:schemeClr val="dk1"/>
                </a:solidFill>
                <a:latin typeface="Calibri"/>
                <a:ea typeface="Calibri"/>
                <a:cs typeface="Calibri"/>
                <a:sym typeface="Calibri"/>
              </a:rPr>
              <a:t> into your jotter</a:t>
            </a:r>
            <a:r>
              <a:rPr b="0" i="0" lang="en-GB" sz="2800" u="none" cap="none" strike="noStrike">
                <a:solidFill>
                  <a:schemeClr val="dk1"/>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p:txBody>
      </p:sp>
      <p:sp>
        <p:nvSpPr>
          <p:cNvPr id="279" name="Google Shape;279;p44"/>
          <p:cNvSpPr txBox="1"/>
          <p:nvPr/>
        </p:nvSpPr>
        <p:spPr>
          <a:xfrm>
            <a:off x="6746264" y="1612550"/>
            <a:ext cx="5102086" cy="187743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Put a       next to the ones you think are still important and a </a:t>
            </a:r>
            <a:r>
              <a:rPr b="1" i="0" lang="en-GB" sz="3200" u="none" cap="none" strike="noStrike">
                <a:solidFill>
                  <a:srgbClr val="000000"/>
                </a:solidFill>
                <a:latin typeface="Calibri"/>
                <a:ea typeface="Calibri"/>
                <a:cs typeface="Calibri"/>
                <a:sym typeface="Calibri"/>
              </a:rPr>
              <a:t>?</a:t>
            </a:r>
            <a:r>
              <a:rPr b="0" i="0" lang="en-GB" sz="2800" u="none" cap="none" strike="noStrike">
                <a:solidFill>
                  <a:srgbClr val="000000"/>
                </a:solidFill>
                <a:latin typeface="Calibri"/>
                <a:ea typeface="Calibri"/>
                <a:cs typeface="Calibri"/>
                <a:sym typeface="Calibri"/>
              </a:rPr>
              <a:t> next to any that you are unclear about. </a:t>
            </a:r>
            <a:endParaRPr/>
          </a:p>
        </p:txBody>
      </p:sp>
      <p:sp>
        <p:nvSpPr>
          <p:cNvPr id="280" name="Google Shape;280;p44"/>
          <p:cNvSpPr/>
          <p:nvPr/>
        </p:nvSpPr>
        <p:spPr>
          <a:xfrm>
            <a:off x="7637364" y="1740757"/>
            <a:ext cx="410817" cy="369332"/>
          </a:xfrm>
          <a:prstGeom prst="star5">
            <a:avLst>
              <a:gd fmla="val 19098" name="adj"/>
              <a:gd fmla="val 105146" name="hf"/>
              <a:gd fmla="val 110557" name="vf"/>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500"/>
                                        <p:tgtEl>
                                          <p:spTgt spid="277"/>
                                        </p:tgtEl>
                                        <p:attrNameLst>
                                          <p:attrName>ppt_w</p:attrName>
                                        </p:attrNameLst>
                                      </p:cBhvr>
                                      <p:tavLst>
                                        <p:tav fmla="" tm="0">
                                          <p:val>
                                            <p:strVal val="0"/>
                                          </p:val>
                                        </p:tav>
                                        <p:tav fmla="" tm="100000">
                                          <p:val>
                                            <p:strVal val="#ppt_w"/>
                                          </p:val>
                                        </p:tav>
                                      </p:tavLst>
                                    </p:anim>
                                    <p:anim calcmode="lin" valueType="num">
                                      <p:cBhvr additive="base">
                                        <p:cTn dur="500"/>
                                        <p:tgtEl>
                                          <p:spTgt spid="2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anim calcmode="lin" valueType="num">
                                      <p:cBhvr additive="base">
                                        <p:cTn dur="500"/>
                                        <p:tgtEl>
                                          <p:spTgt spid="27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0"/>
                                        </p:tgtEl>
                                        <p:attrNameLst>
                                          <p:attrName>style.visibility</p:attrName>
                                        </p:attrNameLst>
                                      </p:cBhvr>
                                      <p:to>
                                        <p:strVal val="visible"/>
                                      </p:to>
                                    </p:set>
                                    <p:anim calcmode="lin" valueType="num">
                                      <p:cBhvr additive="base">
                                        <p:cTn dur="500"/>
                                        <p:tgtEl>
                                          <p:spTgt spid="2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5"/>
          <p:cNvSpPr/>
          <p:nvPr/>
        </p:nvSpPr>
        <p:spPr>
          <a:xfrm>
            <a:off x="231913" y="227236"/>
            <a:ext cx="11728174" cy="26776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The Two Tablets are divided into two categories.</a:t>
            </a:r>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Duties to God (1-5) and Duties to People (6-10)</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Judaism teaches that the first tablet, containing the first five declarations, identifies duties regarding our relationship with God, while the second tablet, containing the last five declarations, identifies duties regarding our relationship with other people.</a:t>
            </a:r>
            <a:endParaRPr/>
          </a:p>
        </p:txBody>
      </p:sp>
      <p:pic>
        <p:nvPicPr>
          <p:cNvPr id="286" name="Google Shape;286;p45"/>
          <p:cNvPicPr preferRelativeResize="0"/>
          <p:nvPr/>
        </p:nvPicPr>
        <p:blipFill rotWithShape="1">
          <a:blip r:embed="rId3">
            <a:alphaModFix/>
          </a:blip>
          <a:srcRect b="0" l="0" r="51727" t="0"/>
          <a:stretch/>
        </p:blipFill>
        <p:spPr>
          <a:xfrm>
            <a:off x="2577190" y="3063918"/>
            <a:ext cx="2352620" cy="3566846"/>
          </a:xfrm>
          <a:prstGeom prst="rect">
            <a:avLst/>
          </a:prstGeom>
          <a:noFill/>
          <a:ln>
            <a:noFill/>
          </a:ln>
        </p:spPr>
      </p:pic>
      <p:sp>
        <p:nvSpPr>
          <p:cNvPr id="287" name="Google Shape;287;p45"/>
          <p:cNvSpPr txBox="1"/>
          <p:nvPr/>
        </p:nvSpPr>
        <p:spPr>
          <a:xfrm>
            <a:off x="398206" y="3869635"/>
            <a:ext cx="1364333" cy="95410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Duties to God</a:t>
            </a:r>
            <a:endParaRPr b="0" i="0" sz="2800" u="none" cap="none" strike="noStrike">
              <a:solidFill>
                <a:srgbClr val="000000"/>
              </a:solidFill>
              <a:latin typeface="Calibri"/>
              <a:ea typeface="Calibri"/>
              <a:cs typeface="Calibri"/>
              <a:sym typeface="Calibri"/>
            </a:endParaRPr>
          </a:p>
        </p:txBody>
      </p:sp>
      <p:pic>
        <p:nvPicPr>
          <p:cNvPr id="288" name="Google Shape;288;p45"/>
          <p:cNvPicPr preferRelativeResize="0"/>
          <p:nvPr/>
        </p:nvPicPr>
        <p:blipFill rotWithShape="1">
          <a:blip r:embed="rId3">
            <a:alphaModFix/>
          </a:blip>
          <a:srcRect b="0" l="49709" r="0" t="0"/>
          <a:stretch/>
        </p:blipFill>
        <p:spPr>
          <a:xfrm>
            <a:off x="5962777" y="3063918"/>
            <a:ext cx="2450953" cy="3566846"/>
          </a:xfrm>
          <a:prstGeom prst="rect">
            <a:avLst/>
          </a:prstGeom>
          <a:noFill/>
          <a:ln>
            <a:noFill/>
          </a:ln>
        </p:spPr>
      </p:pic>
      <p:sp>
        <p:nvSpPr>
          <p:cNvPr id="289" name="Google Shape;289;p45"/>
          <p:cNvSpPr txBox="1"/>
          <p:nvPr/>
        </p:nvSpPr>
        <p:spPr>
          <a:xfrm>
            <a:off x="9170862" y="3893234"/>
            <a:ext cx="1709173" cy="95410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Duties to people.</a:t>
            </a:r>
            <a:endParaRPr/>
          </a:p>
        </p:txBody>
      </p:sp>
      <p:cxnSp>
        <p:nvCxnSpPr>
          <p:cNvPr id="290" name="Google Shape;290;p45"/>
          <p:cNvCxnSpPr/>
          <p:nvPr/>
        </p:nvCxnSpPr>
        <p:spPr>
          <a:xfrm>
            <a:off x="1762539" y="4396791"/>
            <a:ext cx="689113" cy="0"/>
          </a:xfrm>
          <a:prstGeom prst="straightConnector1">
            <a:avLst/>
          </a:prstGeom>
          <a:noFill/>
          <a:ln cap="flat" cmpd="sng" w="57150">
            <a:solidFill>
              <a:srgbClr val="FF0000"/>
            </a:solidFill>
            <a:prstDash val="solid"/>
            <a:miter lim="800000"/>
            <a:headEnd len="sm" w="sm" type="none"/>
            <a:tailEnd len="med" w="med" type="triangle"/>
          </a:ln>
        </p:spPr>
      </p:cxnSp>
      <p:cxnSp>
        <p:nvCxnSpPr>
          <p:cNvPr id="291" name="Google Shape;291;p45"/>
          <p:cNvCxnSpPr/>
          <p:nvPr/>
        </p:nvCxnSpPr>
        <p:spPr>
          <a:xfrm rot="10800000">
            <a:off x="8440935" y="4396791"/>
            <a:ext cx="729927" cy="0"/>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500"/>
                                        <p:tgtEl>
                                          <p:spTgt spid="2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